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61" r:id="rId4"/>
  </p:sldIdLst>
  <p:sldSz cx="7559675" cy="1058386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8"/>
    <p:restoredTop sz="94830"/>
  </p:normalViewPr>
  <p:slideViewPr>
    <p:cSldViewPr snapToGrid="0" snapToObjects="1">
      <p:cViewPr>
        <p:scale>
          <a:sx n="95" d="100"/>
          <a:sy n="95" d="100"/>
        </p:scale>
        <p:origin x="1048" y="-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2129"/>
            <a:ext cx="6425724" cy="368475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58979"/>
            <a:ext cx="5669756" cy="2555316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1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3493"/>
            <a:ext cx="1630055" cy="896933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3493"/>
            <a:ext cx="4795669" cy="89693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82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8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38619"/>
            <a:ext cx="6520220" cy="4402592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082862"/>
            <a:ext cx="6520220" cy="2315219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07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17463"/>
            <a:ext cx="3212862" cy="67153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17463"/>
            <a:ext cx="3212862" cy="67153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4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3495"/>
            <a:ext cx="6520220" cy="20457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94517"/>
            <a:ext cx="3198096" cy="127153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66050"/>
            <a:ext cx="3198096" cy="56863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94517"/>
            <a:ext cx="3213847" cy="127153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66050"/>
            <a:ext cx="3213847" cy="56863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8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6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5591"/>
            <a:ext cx="2438192" cy="246956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3882"/>
            <a:ext cx="3827085" cy="7521403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75159"/>
            <a:ext cx="2438192" cy="588237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5591"/>
            <a:ext cx="2438192" cy="246956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3882"/>
            <a:ext cx="3827085" cy="7521403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75159"/>
            <a:ext cx="2438192" cy="588237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5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3495"/>
            <a:ext cx="6520220" cy="2045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17463"/>
            <a:ext cx="6520220" cy="671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09675"/>
            <a:ext cx="1700927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3CD9-940C-2B41-8AB6-ED882871B42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09675"/>
            <a:ext cx="2551390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09675"/>
            <a:ext cx="1700927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4AC7F-8415-B04E-80F4-164678002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1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38AFBF-72AD-374B-AA98-F9481C7D57AD}"/>
              </a:ext>
            </a:extLst>
          </p:cNvPr>
          <p:cNvSpPr txBox="1"/>
          <p:nvPr/>
        </p:nvSpPr>
        <p:spPr>
          <a:xfrm>
            <a:off x="681037" y="610561"/>
            <a:ext cx="6197600" cy="995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  　　　　   </a:t>
            </a: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山梨</a:t>
            </a:r>
            <a:r>
              <a:rPr lang="ja-JP" altLang="en-US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カップ（ボルダー＆リード）</a:t>
            </a:r>
            <a:r>
              <a:rPr lang="en-US" altLang="ja-JP" sz="1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2023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4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                                競技案内</a:t>
            </a:r>
            <a:endParaRPr lang="en-US" altLang="ja-JP" sz="1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9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　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山梨カップ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2023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にエントリーいただき誠にありがとうございます。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</a:t>
            </a:r>
            <a:r>
              <a:rPr lang="en-US" altLang="ja-JP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LOKU-BOKU</a:t>
            </a:r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さまのご協力をいただき例年より少し遠くなりましたが、</a:t>
            </a:r>
            <a:r>
              <a:rPr lang="en-US" altLang="ja-JP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</a:t>
            </a:r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日安全に楽しんで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</a:t>
            </a:r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ください。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この大会は</a:t>
            </a:r>
            <a:r>
              <a:rPr lang="en-US" altLang="ja-JP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</a:t>
            </a:r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日でボルダーとリード競技を行い、それぞれの競技の順位ポイントの掛け算で、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総合順位を決めます（詳しいポイントの計算方法は下記をお読みください）。    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また楽しみつつも、国体山梨県代表選手を選考する大会にもなっていますので、山梨県の選考を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希望される選手は、この大会前に</a:t>
            </a:r>
            <a:r>
              <a:rPr lang="en-US" altLang="ja-JP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JMSCA</a:t>
            </a:r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の選手登録を済ませてご参加ください。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05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</a:t>
            </a:r>
            <a:endParaRPr lang="en-US" altLang="ja-JP" sz="105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【受付時間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と競技時間</a:t>
            </a:r>
            <a:r>
              <a:rPr lang="ja-JP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】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 </a:t>
            </a: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★ 大会参加費について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受付時に大会参加費をお支払ください（お釣りがないようにご準備ください）。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★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ウォームアップについて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受付終了後、ウォーミングアップで指定したボルダーでアップが出来ますが、時間とスペー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スも限られています。事前に入念なウォームアップをして受付してください。</a:t>
            </a:r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 </a:t>
            </a:r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競技形式・競技時間</a:t>
            </a:r>
            <a:r>
              <a:rPr lang="ja-JP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】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　ボルダー：セッション方式で、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6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エリア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課題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（合計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12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課題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）の完登数を競います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      （ゾーンはありません）。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        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10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：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00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から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ラウンド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40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分のセッションタイムのち、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20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分のレストをはさみ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　　　　　計２ラウンド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のセッションを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行います。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リード：   オンサイトで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本（競技時間は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6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分間）を登り、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1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本目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本目の順位の平均ポイ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              ントの小さい順で順位を決めます。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総合成績：ボルダーとリードの順位を掛け合わせた数が少ない選手が上位となります。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　　　　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同順位の場合は、リードの成績をカウントバックします。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</a:t>
            </a:r>
            <a:r>
              <a:rPr lang="ja-JP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【競技終了後】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リザルトが確定後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、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表彰式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及び令和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5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（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2023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）年度</a:t>
            </a:r>
            <a:r>
              <a:rPr lang="ja-JP" altLang="en-US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の山梨県強化指定選手の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発表と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認定式を行います。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</a:t>
            </a:r>
            <a:endParaRPr lang="en-US" altLang="ja-JP" sz="1100" dirty="0">
              <a:solidFill>
                <a:srgbClr val="FF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AFE8F03-428E-438A-788B-02E24FE84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291" y="9598705"/>
            <a:ext cx="3323092" cy="626602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57C96CB5-EEB3-AC2C-F97D-E5367796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7" y="35433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4DBCC41-D144-607A-A043-441ECFA5C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7" y="4279901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5F6A7DC-F420-79A0-BEB3-1EA3DFCBC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28020"/>
              </p:ext>
            </p:extLst>
          </p:nvPr>
        </p:nvGraphicFramePr>
        <p:xfrm>
          <a:off x="744537" y="3275482"/>
          <a:ext cx="6070600" cy="5715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7557587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650520519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129300373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1536803769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188839543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 dirty="0">
                          <a:effectLst/>
                        </a:rPr>
                        <a:t>SportsEvent</a:t>
                      </a:r>
                      <a:endParaRPr lang="x-none" sz="1200" b="0" i="0" u="none" strike="noStrike" dirty="0">
                        <a:solidFill>
                          <a:srgbClr val="534A42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受付開始時間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受付終了時間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セッション</a:t>
                      </a:r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セッション</a:t>
                      </a:r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241072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Yamanashi-Boulder</a:t>
                      </a:r>
                      <a:endParaRPr lang="x-none" sz="1100" b="0" i="1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8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>
                          <a:effectLst/>
                        </a:rPr>
                        <a:t>30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9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>
                          <a:effectLst/>
                        </a:rPr>
                        <a:t>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10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>
                          <a:effectLst/>
                        </a:rPr>
                        <a:t>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11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 dirty="0">
                          <a:effectLst/>
                        </a:rPr>
                        <a:t>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5528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5B72D6D7-4CE0-AB29-B1D8-6BFA604DF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" y="3409952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BE05B9F-95EF-CDDE-9D36-B43D71811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69189"/>
              </p:ext>
            </p:extLst>
          </p:nvPr>
        </p:nvGraphicFramePr>
        <p:xfrm>
          <a:off x="759050" y="3926541"/>
          <a:ext cx="5029200" cy="58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97706444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566122365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33364808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1317154854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 dirty="0">
                          <a:effectLst/>
                        </a:rPr>
                        <a:t>SportsEvent</a:t>
                      </a:r>
                      <a:endParaRPr lang="x-none" sz="1200" b="0" i="0" u="none" strike="noStrike" dirty="0">
                        <a:solidFill>
                          <a:srgbClr val="534A42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オブザベーション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L 1</a:t>
                      </a:r>
                      <a:r>
                        <a:rPr lang="ja-JP" altLang="en-US" sz="1100" u="none" strike="noStrike">
                          <a:effectLst/>
                        </a:rPr>
                        <a:t>本目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L 2</a:t>
                      </a:r>
                      <a:r>
                        <a:rPr lang="ja-JP" altLang="en-US" sz="1100" u="none" strike="noStrike">
                          <a:effectLst/>
                        </a:rPr>
                        <a:t>本目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999261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 dirty="0">
                          <a:effectLst/>
                        </a:rPr>
                        <a:t>Yamanashi-Lead</a:t>
                      </a:r>
                      <a:endParaRPr lang="x-none" sz="1100" b="0" i="1" u="none" strike="noStrike" dirty="0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12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>
                          <a:effectLst/>
                        </a:rPr>
                        <a:t>45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>
                          <a:effectLst/>
                        </a:rPr>
                        <a:t>00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14</a:t>
                      </a:r>
                      <a:r>
                        <a:rPr lang="ja-JP" altLang="en-US" sz="1100" u="none" strike="noStrike">
                          <a:effectLst/>
                        </a:rPr>
                        <a:t>：</a:t>
                      </a:r>
                      <a:r>
                        <a:rPr lang="en-US" altLang="ja-JP" sz="1100" u="none" strike="noStrike" dirty="0">
                          <a:effectLst/>
                        </a:rPr>
                        <a:t>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iraMaruProN-W4" panose="020F0400000000000000" pitchFamily="34" charset="-128"/>
                        <a:ea typeface="HiraMaruProN-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9863184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FB9CBD0A-9CBC-B690-B63F-1B1B8446D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7" y="411479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342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48EEC7B-2CCB-3B2E-4E7D-B1C3D72A8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671" y="5177118"/>
            <a:ext cx="3732030" cy="4982659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D2AEDD76-E1E9-A248-B8C1-437D1D3F7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710" y="424086"/>
            <a:ext cx="5669756" cy="8690137"/>
          </a:xfrm>
        </p:spPr>
        <p:txBody>
          <a:bodyPr>
            <a:normAutofit/>
          </a:bodyPr>
          <a:lstStyle/>
          <a:p>
            <a:pPr algn="l"/>
            <a:endParaRPr kumimoji="1" lang="en-US" altLang="ja-JP" sz="1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リード競技順とビブナンバー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】</a:t>
            </a:r>
            <a:r>
              <a:rPr kumimoji="1"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</a:t>
            </a:r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kumimoji="1"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小学生クラス</a:t>
            </a:r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ミドルクラス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オープン女子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オープン男子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l"/>
            <a:endParaRPr kumimoji="1" lang="ja-JP" altLang="en-US" sz="140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03AA515-C536-0EA7-CB59-12E42F80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67853"/>
              </p:ext>
            </p:extLst>
          </p:nvPr>
        </p:nvGraphicFramePr>
        <p:xfrm>
          <a:off x="1703761" y="1156305"/>
          <a:ext cx="3289300" cy="17272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2778843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811317278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ビブ</a:t>
                      </a:r>
                      <a:r>
                        <a:rPr lang="x-none" sz="1100" u="none" strike="noStrike">
                          <a:effectLst/>
                        </a:rPr>
                        <a:t>No（</a:t>
                      </a:r>
                      <a:r>
                        <a:rPr lang="ja-JP" altLang="en-US" sz="1100" u="none" strike="noStrike">
                          <a:effectLst/>
                        </a:rPr>
                        <a:t>リード競技順）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氏名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712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渡邊　琥珀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48055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鈴木    千尋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734068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板谷　久遠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541969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渡邊　碧人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75357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細田    うた音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791289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S06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いたや　かなた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999178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S07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大山    朋花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363840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58B3662-2CD4-97BD-4E82-67B0643F4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5235"/>
              </p:ext>
            </p:extLst>
          </p:nvPr>
        </p:nvGraphicFramePr>
        <p:xfrm>
          <a:off x="1703761" y="6319495"/>
          <a:ext cx="3289300" cy="19431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57814558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9273804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ビブ</a:t>
                      </a:r>
                      <a:r>
                        <a:rPr lang="x-none" sz="1100" u="none" strike="noStrike">
                          <a:effectLst/>
                        </a:rPr>
                        <a:t>No（</a:t>
                      </a:r>
                      <a:r>
                        <a:rPr lang="ja-JP" altLang="en-US" sz="1100" u="none" strike="noStrike">
                          <a:effectLst/>
                        </a:rPr>
                        <a:t>リード競技順）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氏名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03416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小林　信哉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87477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齋藤　龍敬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61636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 dirty="0">
                          <a:effectLst/>
                        </a:rPr>
                        <a:t>OM03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田中　慎一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53991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手塚　凛空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32641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田中　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71329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OM06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中野　翔太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59444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佐藤　竜馬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19463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OM08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秋山　耀太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730255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C45AD6A-B224-21E6-5B68-BAB82C47A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93561"/>
              </p:ext>
            </p:extLst>
          </p:nvPr>
        </p:nvGraphicFramePr>
        <p:xfrm>
          <a:off x="1703761" y="4743588"/>
          <a:ext cx="3289300" cy="12954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96136187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38246275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ビブ</a:t>
                      </a:r>
                      <a:r>
                        <a:rPr lang="x-none" sz="1100" u="none" strike="noStrike" dirty="0">
                          <a:effectLst/>
                        </a:rPr>
                        <a:t>No（</a:t>
                      </a:r>
                      <a:r>
                        <a:rPr lang="ja-JP" altLang="en-US" sz="1100" u="none" strike="noStrike">
                          <a:effectLst/>
                        </a:rPr>
                        <a:t>リード競技順）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氏名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33085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OW01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渡邉　愛音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454988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OW02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勝俣　香乃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42176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OW03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金子　千優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5969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OW04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戸田　萌希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07964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OW05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宮下　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2099691"/>
                  </a:ext>
                </a:extLst>
              </a:tr>
            </a:tbl>
          </a:graphicData>
        </a:graphic>
      </p:graphicFrame>
      <p:pic>
        <p:nvPicPr>
          <p:cNvPr id="9" name="図 8">
            <a:extLst>
              <a:ext uri="{FF2B5EF4-FFF2-40B4-BE49-F238E27FC236}">
                <a16:creationId xmlns:a16="http://schemas.microsoft.com/office/drawing/2014/main" id="{388E6640-C0A6-8DAC-EAC0-60E1B2D7A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291" y="9598705"/>
            <a:ext cx="3323092" cy="626602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07ADFE0-E299-510B-A19D-FCB4BF4DC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50501"/>
              </p:ext>
            </p:extLst>
          </p:nvPr>
        </p:nvGraphicFramePr>
        <p:xfrm>
          <a:off x="1703761" y="3194264"/>
          <a:ext cx="3289300" cy="12954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4388193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5265857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ビブ</a:t>
                      </a:r>
                      <a:r>
                        <a:rPr lang="es-419" sz="1100" u="none" strike="noStrike">
                          <a:effectLst/>
                        </a:rPr>
                        <a:t>No（</a:t>
                      </a:r>
                      <a:r>
                        <a:rPr lang="ja-JP" altLang="en-US" sz="1100" u="none" strike="noStrike">
                          <a:effectLst/>
                        </a:rPr>
                        <a:t>リード競技順）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氏名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ヒラギノ丸ゴ ProN W4" panose="020F0400000000000000" pitchFamily="34" charset="-128"/>
                        <a:ea typeface="ヒラギノ丸ゴ ProN W4" panose="020F04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0971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u="none" strike="noStrike">
                          <a:effectLst/>
                        </a:rPr>
                        <a:t>M01</a:t>
                      </a:r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神山　紗那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12228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u="none" strike="noStrike" dirty="0">
                          <a:effectLst/>
                        </a:rPr>
                        <a:t>M02</a:t>
                      </a:r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ポーター・ローレン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83596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u="none" strike="noStrike">
                          <a:effectLst/>
                        </a:rPr>
                        <a:t>M03</a:t>
                      </a:r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志村　友梨奈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949553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u="none" strike="noStrike">
                          <a:effectLst/>
                        </a:rPr>
                        <a:t>M04</a:t>
                      </a:r>
                      <a:endParaRPr lang="es-419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宮澤　華苑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398555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u="none" strike="noStrike" dirty="0">
                          <a:effectLst/>
                        </a:rPr>
                        <a:t>M05</a:t>
                      </a:r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佐藤　心花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iraKakuPro-W3" panose="020B0300000000000000" pitchFamily="34" charset="-128"/>
                        <a:ea typeface="HiraKakuPro-W3" panose="020B0300000000000000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220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5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FAFF81-857A-A14B-AF8B-5831211AF3D9}"/>
              </a:ext>
            </a:extLst>
          </p:cNvPr>
          <p:cNvSpPr txBox="1"/>
          <p:nvPr/>
        </p:nvSpPr>
        <p:spPr>
          <a:xfrm>
            <a:off x="736600" y="598714"/>
            <a:ext cx="619760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【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注意事項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】</a:t>
            </a: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just"/>
            <a:r>
              <a:rPr lang="ja-JP" altLang="en-US" sz="1100" kern="10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  ■ 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健康管理等</a:t>
            </a:r>
          </a:p>
          <a:p>
            <a:pPr algn="just"/>
            <a:r>
              <a:rPr lang="en-US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   </a:t>
            </a:r>
            <a:r>
              <a:rPr lang="ja-JP" altLang="en-US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健康状態の自己管理をお願いします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来場時に体温測定を行います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マスク着用は推奨とします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なお、下記に該当する場合は会場への入場を禁止します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・発熱（</a:t>
            </a:r>
            <a:r>
              <a:rPr lang="en-US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37.5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度以上）・体調がよくない（発熱・咳・咽頭痛・味覚、嗅覚異常などの</a:t>
            </a:r>
            <a:endParaRPr lang="en-US" altLang="ja-JP" sz="1100" kern="100" dirty="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100" kern="10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        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症状が続いている）</a:t>
            </a:r>
            <a:r>
              <a:rPr lang="ja-JP" altLang="en-US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・濃厚接触者として自宅等に待機中</a:t>
            </a:r>
            <a:endParaRPr lang="en-US" altLang="ja-JP" sz="1100" kern="100" dirty="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endParaRPr lang="ja-JP" altLang="ja-JP" sz="400" kern="10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</a:t>
            </a:r>
            <a:r>
              <a:rPr lang="ja-JP" altLang="en-US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</a:t>
            </a:r>
            <a:r>
              <a:rPr lang="zh-TW" altLang="en-US" sz="1100" kern="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■</a:t>
            </a:r>
            <a:r>
              <a:rPr lang="ja-JP" altLang="en-US" sz="1100" kern="10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</a:t>
            </a:r>
            <a:r>
              <a:rPr lang="zh-TW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遵守事項</a:t>
            </a:r>
            <a:endParaRPr lang="ja-JP" altLang="ja-JP" sz="1100" kern="10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zh-TW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</a:t>
            </a:r>
            <a:r>
              <a:rPr lang="zh-TW" altLang="en-US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・</a:t>
            </a:r>
            <a:r>
              <a:rPr lang="zh-TW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来場者共通</a:t>
            </a:r>
            <a:endParaRPr lang="ja-JP" altLang="ja-JP" sz="1100" kern="10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zh-TW" altLang="ja-JP" sz="1100" kern="100" dirty="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　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マスク着用は任意ですが、声援の際はできるだけ着用にご協力ください。必要な方は</a:t>
            </a:r>
            <a:endParaRPr lang="en-US" altLang="ja-JP" sz="1100" kern="100" dirty="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100" kern="10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        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各自持参ください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　大会中の感染防止として、動線、マスクの着用、手洗い及びアルコール消毒、</a:t>
            </a:r>
            <a:endParaRPr lang="en-US" altLang="ja-JP" sz="1100" kern="100" dirty="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1100" kern="100"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            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３密防止等は会場係員の指示のもと行ってください</a:t>
            </a:r>
            <a:endParaRPr lang="en-US" altLang="ja-JP" sz="1100" kern="100" dirty="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endParaRPr lang="ja-JP" altLang="ja-JP" sz="400" kern="100">
              <a:effectLst/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</a:t>
            </a:r>
            <a:r>
              <a:rPr lang="ja-JP" altLang="en-US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・</a:t>
            </a:r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選手（競技中）</a:t>
            </a:r>
          </a:p>
          <a:p>
            <a:pPr algn="just"/>
            <a:r>
              <a:rPr lang="ja-JP" altLang="ja-JP" sz="1100" kern="100">
                <a:effectLst/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Arial" panose="020B0604020202020204" pitchFamily="34" charset="0"/>
              </a:rPr>
              <a:t>　　　　今大会より個人ロープの持参は推奨とします。ただし、変更になる場合もあります </a:t>
            </a:r>
            <a:endParaRPr lang="en-US" altLang="ja-JP" sz="1100" kern="100" dirty="0"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Arial" panose="020B0604020202020204" pitchFamily="34" charset="0"/>
            </a:endParaRPr>
          </a:p>
          <a:p>
            <a:pPr algn="just"/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ナンバーカードは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T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シャツ等上衣背面中央にしっかりと貼り付けて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くだ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さい。</a:t>
            </a: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また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競技中に上裸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に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なることを禁止いたします。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競技中の選手帯同者の写真撮影・動画撮影は可能です。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LOKU-BOKU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内は土足厳禁のため、室内履き等をお持ちください。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（受 付 後）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ウォームアップエリアでウォーミングアップをして下さい。その際には、競技順の早い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選手を優先して譲り合いながら行って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くだ</a:t>
            </a:r>
            <a:r>
              <a:rPr lang="ja-JP" altLang="ja-JP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さい。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8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アイソレーションエリア（壁前含む）持ち込み禁止物品（選手のみ）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・スマートフォン・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Bluetooth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機能が付加された電子機器等・大きな荷物など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（競技結果についての抗議等）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4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・各競技の暫定成績を公開後概ね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5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分間を申告時間とする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・ボルダーセッションでの判定用ビデオの撮影は行わない。抗議等がある場合は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 選手が動画等をお持ちの上、審判長へ申告すること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  （リード競技の判定用ビデオ撮影は行う）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・競技の情報（ルート・ムーブ等含む）を選手に伝えないこと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・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SNS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での投稿は、大会終了まではは不可とする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　  ・大会参加者の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4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月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20〜22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日の</a:t>
            </a:r>
            <a:r>
              <a:rPr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LOKU-BOKU</a:t>
            </a:r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利用は控える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　遵守いただけない場合、イエロー・レッドカードの対象となり、選手に不利益が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　　生じる可能性がありますので、ご留意ください。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■ 受付・選手待機エリアに荷物等をおいて置くことは可能ですが、</a:t>
            </a:r>
            <a:r>
              <a:rPr lang="ja-JP" altLang="ja-JP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盗難等の責任は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  </a:t>
            </a:r>
            <a:r>
              <a:rPr lang="ja-JP" altLang="ja-JP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負いかねますので、貴重品等はご自身でしっかり管理して</a:t>
            </a:r>
            <a:r>
              <a:rPr lang="ja-JP" altLang="en-US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くだ</a:t>
            </a:r>
            <a:r>
              <a:rPr lang="ja-JP" altLang="ja-JP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さい。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solidFill>
                  <a:schemeClr val="bg2">
                    <a:lumMod val="25000"/>
                  </a:schemeClr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lang="ja-JP" altLang="en-US" sz="110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        </a:t>
            </a:r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altLang="ja-JP" sz="11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ja-JP" altLang="ja-JP" sz="11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50ECD34-D4EA-84DD-CFF3-A81C17F37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291" y="9598705"/>
            <a:ext cx="3323092" cy="62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2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10310</TotalTime>
  <Words>1033</Words>
  <Application>Microsoft Macintosh PowerPoint</Application>
  <PresentationFormat>ユーザー設定</PresentationFormat>
  <Paragraphs>219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Hiragino Maru Gothic Pro W4</vt:lpstr>
      <vt:lpstr>Hiragino Maru Gothic ProN W4</vt:lpstr>
      <vt:lpstr>HiraKakuPro-W3</vt:lpstr>
      <vt:lpstr>HiraMaruProN-W4</vt:lpstr>
      <vt:lpstr>ヒラギノ丸ゴ ProN W4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Yocouchi Tetsuro</dc:creator>
  <cp:lastModifiedBy>鉄郎 横内</cp:lastModifiedBy>
  <cp:revision>32</cp:revision>
  <cp:lastPrinted>2023-04-14T15:06:20Z</cp:lastPrinted>
  <dcterms:created xsi:type="dcterms:W3CDTF">2021-04-08T22:00:11Z</dcterms:created>
  <dcterms:modified xsi:type="dcterms:W3CDTF">2023-04-20T03:00:51Z</dcterms:modified>
</cp:coreProperties>
</file>